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6"/>
    <p:restoredTop sz="94626"/>
  </p:normalViewPr>
  <p:slideViewPr>
    <p:cSldViewPr snapToGrid="0" snapToObjects="1">
      <p:cViewPr>
        <p:scale>
          <a:sx n="39" d="100"/>
          <a:sy n="39" d="100"/>
        </p:scale>
        <p:origin x="816" y="-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A7C06-53EA-5546-9784-2586344088CD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6DBD8-24D7-6E4E-B2F1-8951C35763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16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6DBD8-24D7-6E4E-B2F1-8951C357635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310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00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44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88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36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80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7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93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21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68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54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40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9FD37-9078-E446-AD32-50CBF914D788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41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tiff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tiff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wmf"/><Relationship Id="rId19" Type="http://schemas.openxmlformats.org/officeDocument/2006/relationships/image" Target="../media/image17.pn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tiff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DDE76-98E8-C34E-90D4-21C8594C7D6E}"/>
              </a:ext>
            </a:extLst>
          </p:cNvPr>
          <p:cNvSpPr/>
          <p:nvPr/>
        </p:nvSpPr>
        <p:spPr>
          <a:xfrm>
            <a:off x="-41073" y="-32293"/>
            <a:ext cx="30316286" cy="275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98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15F06277-6323-F34D-AFF0-3D14E6AA2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4636" y="6006386"/>
            <a:ext cx="16805938" cy="12916961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A663C8F5-9D5E-7F4C-A52E-F9E24CA29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3069592" y="4713692"/>
            <a:ext cx="7711618" cy="6458480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3E75527D-91F9-CB4E-82E2-46FB7D199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70113" y="13434855"/>
            <a:ext cx="7315200" cy="612648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094FE2-2AFB-2A4A-8C62-87E9E19F1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9280" y="16871029"/>
            <a:ext cx="4592697" cy="34445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CE9E48-190D-7540-BDEF-AEB64BFC29F8}"/>
              </a:ext>
            </a:extLst>
          </p:cNvPr>
          <p:cNvSpPr/>
          <p:nvPr/>
        </p:nvSpPr>
        <p:spPr>
          <a:xfrm>
            <a:off x="5159990" y="72815"/>
            <a:ext cx="19901075" cy="2568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CH" altLang="de-DE" sz="5085" b="1" dirty="0">
                <a:solidFill>
                  <a:schemeClr val="bg1"/>
                </a:solidFill>
              </a:rPr>
              <a:t>Web-</a:t>
            </a:r>
            <a:r>
              <a:rPr lang="de-CH" altLang="de-DE" sz="5085" b="1" dirty="0" err="1">
                <a:solidFill>
                  <a:schemeClr val="bg1"/>
                </a:solidFill>
              </a:rPr>
              <a:t>based</a:t>
            </a:r>
            <a:r>
              <a:rPr lang="de-CH" altLang="de-DE" sz="5085" b="1" dirty="0">
                <a:solidFill>
                  <a:schemeClr val="bg1"/>
                </a:solidFill>
              </a:rPr>
              <a:t> </a:t>
            </a:r>
            <a:r>
              <a:rPr lang="de-CH" altLang="de-DE" sz="5085" b="1" dirty="0" err="1">
                <a:solidFill>
                  <a:schemeClr val="bg1"/>
                </a:solidFill>
              </a:rPr>
              <a:t>e-learning</a:t>
            </a:r>
            <a:r>
              <a:rPr lang="de-CH" altLang="de-DE" sz="5085" b="1" dirty="0">
                <a:solidFill>
                  <a:schemeClr val="bg1"/>
                </a:solidFill>
              </a:rPr>
              <a:t> </a:t>
            </a:r>
            <a:r>
              <a:rPr lang="de-CH" altLang="de-DE" sz="5085" b="1" dirty="0" err="1">
                <a:solidFill>
                  <a:schemeClr val="bg1"/>
                </a:solidFill>
              </a:rPr>
              <a:t>tools</a:t>
            </a:r>
            <a:r>
              <a:rPr lang="de-CH" altLang="de-DE" sz="5085" b="1" dirty="0">
                <a:solidFill>
                  <a:schemeClr val="bg1"/>
                </a:solidFill>
              </a:rPr>
              <a:t> </a:t>
            </a:r>
            <a:r>
              <a:rPr lang="de-CH" altLang="de-DE" sz="5085" b="1" dirty="0" err="1">
                <a:solidFill>
                  <a:schemeClr val="bg1"/>
                </a:solidFill>
              </a:rPr>
              <a:t>of</a:t>
            </a:r>
            <a:r>
              <a:rPr lang="de-CH" altLang="de-DE" sz="5085" b="1" dirty="0">
                <a:solidFill>
                  <a:schemeClr val="bg1"/>
                </a:solidFill>
              </a:rPr>
              <a:t> Calcium </a:t>
            </a:r>
            <a:r>
              <a:rPr lang="de-CH" altLang="de-DE" sz="5085" b="1" dirty="0" err="1">
                <a:solidFill>
                  <a:schemeClr val="bg1"/>
                </a:solidFill>
              </a:rPr>
              <a:t>and</a:t>
            </a:r>
            <a:r>
              <a:rPr lang="de-CH" altLang="de-DE" sz="5085" b="1" dirty="0">
                <a:solidFill>
                  <a:schemeClr val="bg1"/>
                </a:solidFill>
              </a:rPr>
              <a:t> Phosphate </a:t>
            </a:r>
            <a:r>
              <a:rPr lang="de-CH" altLang="de-DE" sz="5085" b="1" dirty="0" err="1">
                <a:solidFill>
                  <a:schemeClr val="bg1"/>
                </a:solidFill>
              </a:rPr>
              <a:t>Homeostasis</a:t>
            </a:r>
            <a:r>
              <a:rPr lang="de-CH" altLang="de-DE" sz="5085" b="1" dirty="0">
                <a:solidFill>
                  <a:schemeClr val="bg1"/>
                </a:solidFill>
              </a:rPr>
              <a:t>.</a:t>
            </a:r>
          </a:p>
          <a:p>
            <a:pPr algn="ctr">
              <a:spcBef>
                <a:spcPct val="0"/>
              </a:spcBef>
              <a:buNone/>
            </a:pPr>
            <a:br>
              <a:rPr lang="de-CH" altLang="de-DE" sz="742" dirty="0">
                <a:solidFill>
                  <a:schemeClr val="bg1"/>
                </a:solidFill>
              </a:rPr>
            </a:br>
            <a:r>
              <a:rPr lang="de-CH" altLang="de-DE" sz="3108" dirty="0">
                <a:solidFill>
                  <a:schemeClr val="bg1"/>
                </a:solidFill>
              </a:rPr>
              <a:t>David Granjon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  <a:r>
              <a:rPr lang="de-CH" altLang="de-DE" sz="3108" dirty="0">
                <a:solidFill>
                  <a:schemeClr val="bg1"/>
                </a:solidFill>
              </a:rPr>
              <a:t>, Olivier Bonny</a:t>
            </a:r>
            <a:r>
              <a:rPr lang="de-CH" altLang="de-DE" sz="3108" baseline="30000" dirty="0">
                <a:solidFill>
                  <a:schemeClr val="bg1"/>
                </a:solidFill>
              </a:rPr>
              <a:t>2</a:t>
            </a:r>
            <a:r>
              <a:rPr lang="de-CH" altLang="de-DE" sz="3108" dirty="0">
                <a:solidFill>
                  <a:schemeClr val="bg1"/>
                </a:solidFill>
              </a:rPr>
              <a:t>, François Verrey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  <a:r>
              <a:rPr lang="de-CH" altLang="de-DE" sz="3108" dirty="0">
                <a:solidFill>
                  <a:schemeClr val="bg1"/>
                </a:solidFill>
              </a:rPr>
              <a:t>, </a:t>
            </a:r>
            <a:br>
              <a:rPr lang="de-CH" altLang="de-DE" sz="3108" dirty="0">
                <a:solidFill>
                  <a:schemeClr val="bg1"/>
                </a:solidFill>
              </a:rPr>
            </a:br>
            <a:r>
              <a:rPr lang="de-CH" altLang="de-DE" sz="3108" dirty="0">
                <a:solidFill>
                  <a:schemeClr val="bg1"/>
                </a:solidFill>
              </a:rPr>
              <a:t>Vartan Kurtcuoglu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  <a:r>
              <a:rPr lang="de-CH" altLang="de-DE" sz="3108" dirty="0">
                <a:solidFill>
                  <a:schemeClr val="bg1"/>
                </a:solidFill>
              </a:rPr>
              <a:t> </a:t>
            </a:r>
            <a:r>
              <a:rPr lang="de-CH" altLang="de-DE" sz="3108" dirty="0" err="1">
                <a:solidFill>
                  <a:schemeClr val="bg1"/>
                </a:solidFill>
              </a:rPr>
              <a:t>and</a:t>
            </a:r>
            <a:r>
              <a:rPr lang="de-CH" altLang="de-DE" sz="3108" dirty="0">
                <a:solidFill>
                  <a:schemeClr val="bg1"/>
                </a:solidFill>
              </a:rPr>
              <a:t>  Diane de Zélicourt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</a:p>
          <a:p>
            <a:pPr algn="ctr">
              <a:spcBef>
                <a:spcPct val="0"/>
              </a:spcBef>
              <a:buNone/>
            </a:pPr>
            <a:endParaRPr lang="de-CH" altLang="de-DE" sz="3108" baseline="300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</a:pPr>
            <a:r>
              <a:rPr lang="de-CH" altLang="de-DE" sz="1978" baseline="30000" dirty="0">
                <a:solidFill>
                  <a:schemeClr val="bg1"/>
                </a:solidFill>
              </a:rPr>
              <a:t>1. Institute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of</a:t>
            </a:r>
            <a:r>
              <a:rPr lang="de-CH" altLang="de-DE" sz="1978" baseline="30000" dirty="0">
                <a:solidFill>
                  <a:schemeClr val="bg1"/>
                </a:solidFill>
              </a:rPr>
              <a:t>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Physiology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University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of</a:t>
            </a:r>
            <a:r>
              <a:rPr lang="de-CH" altLang="de-DE" sz="1978" baseline="30000" dirty="0">
                <a:solidFill>
                  <a:schemeClr val="bg1"/>
                </a:solidFill>
              </a:rPr>
              <a:t>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Zurich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Zurich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Switzerland</a:t>
            </a:r>
            <a:r>
              <a:rPr lang="de-CH" altLang="de-DE" sz="1978" baseline="30000" dirty="0">
                <a:solidFill>
                  <a:schemeClr val="bg1"/>
                </a:solidFill>
              </a:rPr>
              <a:t>; 2.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Département</a:t>
            </a:r>
            <a:r>
              <a:rPr lang="de-CH" altLang="de-DE" sz="1978" baseline="30000" dirty="0">
                <a:solidFill>
                  <a:schemeClr val="bg1"/>
                </a:solidFill>
              </a:rPr>
              <a:t> de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Pharmacologie</a:t>
            </a:r>
            <a:r>
              <a:rPr lang="de-CH" altLang="de-DE" sz="1978" baseline="30000" dirty="0">
                <a:solidFill>
                  <a:schemeClr val="bg1"/>
                </a:solidFill>
              </a:rPr>
              <a:t> et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Toxicologie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Université</a:t>
            </a:r>
            <a:r>
              <a:rPr lang="de-CH" altLang="de-DE" sz="1978" baseline="30000" dirty="0">
                <a:solidFill>
                  <a:schemeClr val="bg1"/>
                </a:solidFill>
              </a:rPr>
              <a:t> de Lausanne</a:t>
            </a:r>
            <a:endParaRPr lang="fr-FR" sz="1978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C34B4E1-80DB-FF45-9183-47B3667F2C47}"/>
              </a:ext>
            </a:extLst>
          </p:cNvPr>
          <p:cNvGrpSpPr/>
          <p:nvPr/>
        </p:nvGrpSpPr>
        <p:grpSpPr>
          <a:xfrm>
            <a:off x="1388421" y="237937"/>
            <a:ext cx="2796980" cy="2376472"/>
            <a:chOff x="1117460" y="2843250"/>
            <a:chExt cx="3960000" cy="3364640"/>
          </a:xfrm>
        </p:grpSpPr>
        <p:pic>
          <p:nvPicPr>
            <p:cNvPr id="11" name="Image 18">
              <a:extLst>
                <a:ext uri="{FF2B5EF4-FFF2-40B4-BE49-F238E27FC236}">
                  <a16:creationId xmlns:a16="http://schemas.microsoft.com/office/drawing/2014/main" id="{F8746605-0787-AF48-885A-8CCCB8C49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460" y="4812696"/>
              <a:ext cx="3960000" cy="1395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Image 20">
              <a:extLst>
                <a:ext uri="{FF2B5EF4-FFF2-40B4-BE49-F238E27FC236}">
                  <a16:creationId xmlns:a16="http://schemas.microsoft.com/office/drawing/2014/main" id="{7042FA5B-120E-AF43-BFCC-1A7ABF4C5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460" y="2843250"/>
              <a:ext cx="3960000" cy="147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1">
            <a:extLst>
              <a:ext uri="{FF2B5EF4-FFF2-40B4-BE49-F238E27FC236}">
                <a16:creationId xmlns:a16="http://schemas.microsoft.com/office/drawing/2014/main" id="{678EE03D-4392-EB46-B7F4-BF80AD80CC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5656" y="597897"/>
            <a:ext cx="2796980" cy="100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E89FD80-504A-5C4E-B40C-7804CC75FBDB}"/>
              </a:ext>
            </a:extLst>
          </p:cNvPr>
          <p:cNvSpPr txBox="1"/>
          <p:nvPr/>
        </p:nvSpPr>
        <p:spPr>
          <a:xfrm>
            <a:off x="2285577" y="3650793"/>
            <a:ext cx="2649770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/>
              <a:t>Objectives</a:t>
            </a:r>
            <a:endParaRPr lang="fr-FR" sz="2825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D41BB6-DDD0-6446-BDBA-98602481F76F}"/>
              </a:ext>
            </a:extLst>
          </p:cNvPr>
          <p:cNvSpPr/>
          <p:nvPr/>
        </p:nvSpPr>
        <p:spPr>
          <a:xfrm>
            <a:off x="-41073" y="19993208"/>
            <a:ext cx="30316286" cy="139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98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548C0-BD47-964D-B84C-576BA64CEEAA}"/>
              </a:ext>
            </a:extLst>
          </p:cNvPr>
          <p:cNvSpPr/>
          <p:nvPr/>
        </p:nvSpPr>
        <p:spPr>
          <a:xfrm>
            <a:off x="13715920" y="20588726"/>
            <a:ext cx="14209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2190" indent="-24219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bg1"/>
                </a:solidFill>
              </a:rPr>
              <a:t>Granjon D, Bonny O and Edwards A. </a:t>
            </a:r>
            <a:r>
              <a:rPr lang="fr-FR" sz="1600" dirty="0" err="1">
                <a:solidFill>
                  <a:schemeClr val="bg1"/>
                </a:solidFill>
              </a:rPr>
              <a:t>Coupling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between</a:t>
            </a:r>
            <a:r>
              <a:rPr lang="fr-FR" sz="1600" dirty="0">
                <a:solidFill>
                  <a:schemeClr val="bg1"/>
                </a:solidFill>
              </a:rPr>
              <a:t> phosphate and calcium </a:t>
            </a:r>
            <a:r>
              <a:rPr lang="fr-FR" sz="1600" dirty="0" err="1">
                <a:solidFill>
                  <a:schemeClr val="bg1"/>
                </a:solidFill>
              </a:rPr>
              <a:t>homeostasis</a:t>
            </a:r>
            <a:r>
              <a:rPr lang="fr-FR" sz="1600" dirty="0">
                <a:solidFill>
                  <a:schemeClr val="bg1"/>
                </a:solidFill>
              </a:rPr>
              <a:t>: a </a:t>
            </a:r>
            <a:r>
              <a:rPr lang="fr-FR" sz="1600" dirty="0" err="1">
                <a:solidFill>
                  <a:schemeClr val="bg1"/>
                </a:solidFill>
              </a:rPr>
              <a:t>mathematical</a:t>
            </a:r>
            <a:r>
              <a:rPr lang="fr-FR" sz="1600" dirty="0">
                <a:solidFill>
                  <a:schemeClr val="bg1"/>
                </a:solidFill>
              </a:rPr>
              <a:t> model</a:t>
            </a:r>
            <a:r>
              <a:rPr lang="en-US" sz="1600" dirty="0">
                <a:solidFill>
                  <a:schemeClr val="bg1"/>
                </a:solidFill>
              </a:rPr>
              <a:t>. Am J </a:t>
            </a:r>
            <a:r>
              <a:rPr lang="en-US" sz="1600" dirty="0" err="1">
                <a:solidFill>
                  <a:schemeClr val="bg1"/>
                </a:solidFill>
              </a:rPr>
              <a:t>Physiol</a:t>
            </a:r>
            <a:r>
              <a:rPr lang="en-US" sz="1600" dirty="0">
                <a:solidFill>
                  <a:schemeClr val="bg1"/>
                </a:solidFill>
              </a:rPr>
              <a:t> Renal </a:t>
            </a:r>
            <a:r>
              <a:rPr lang="en-US" sz="1600" dirty="0" err="1">
                <a:solidFill>
                  <a:schemeClr val="bg1"/>
                </a:solidFill>
              </a:rPr>
              <a:t>Physiol</a:t>
            </a:r>
            <a:r>
              <a:rPr lang="en-US" sz="1600" dirty="0">
                <a:solidFill>
                  <a:schemeClr val="bg1"/>
                </a:solidFill>
              </a:rPr>
              <a:t>, 2017, </a:t>
            </a:r>
            <a:r>
              <a:rPr lang="en-US" sz="1600" i="1" dirty="0">
                <a:solidFill>
                  <a:schemeClr val="bg1"/>
                </a:solidFill>
              </a:rPr>
              <a:t>313</a:t>
            </a:r>
            <a:r>
              <a:rPr lang="en-US" sz="1600" dirty="0">
                <a:solidFill>
                  <a:schemeClr val="bg1"/>
                </a:solidFill>
              </a:rPr>
              <a:t>: 1181-1199.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6CE403-3318-2A43-AF5C-2C07F47F0BC6}"/>
              </a:ext>
            </a:extLst>
          </p:cNvPr>
          <p:cNvSpPr txBox="1"/>
          <p:nvPr/>
        </p:nvSpPr>
        <p:spPr>
          <a:xfrm>
            <a:off x="10628272" y="20301700"/>
            <a:ext cx="2843502" cy="74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38" dirty="0" err="1">
                <a:solidFill>
                  <a:schemeClr val="bg1"/>
                </a:solidFill>
              </a:rPr>
              <a:t>References</a:t>
            </a:r>
            <a:endParaRPr lang="fr-FR" sz="4238" dirty="0">
              <a:solidFill>
                <a:schemeClr val="bg1"/>
              </a:solidFill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D00A93E3-FCB3-8F47-B2B9-837D301C47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489" y="19299295"/>
            <a:ext cx="1282953" cy="1487853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E0CE8855-9072-1F4C-AB01-A66FBC2561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56632" y="19202648"/>
            <a:ext cx="1282953" cy="1487853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940E28D9-A6B5-E34C-9DF0-1DF166EC0B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0443" y="19232938"/>
            <a:ext cx="1289495" cy="1495440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472CC7F8-2A44-344C-9A5D-E81AA5697B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56139" y="19272942"/>
            <a:ext cx="1282953" cy="1487853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539BC1FE-7726-E240-BCD8-5AE034730B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32652" y="19223717"/>
            <a:ext cx="1289496" cy="1495441"/>
          </a:xfrm>
          <a:prstGeom prst="rect">
            <a:avLst/>
          </a:prstGeom>
        </p:spPr>
      </p:pic>
      <p:pic>
        <p:nvPicPr>
          <p:cNvPr id="30" name="Image 2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6512DBE-4D0F-9F4B-AD65-0FDD83677040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1851" r="11574"/>
          <a:stretch/>
        </p:blipFill>
        <p:spPr>
          <a:xfrm>
            <a:off x="24836422" y="5338613"/>
            <a:ext cx="4717498" cy="3863378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26DCACF9-FB1E-8D4F-8876-5DB019AF9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607" y="11415364"/>
            <a:ext cx="7788165" cy="652258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CA2B679-C3F6-3D4B-9AC4-70609145012E}"/>
              </a:ext>
            </a:extLst>
          </p:cNvPr>
          <p:cNvSpPr txBox="1"/>
          <p:nvPr/>
        </p:nvSpPr>
        <p:spPr>
          <a:xfrm>
            <a:off x="1583116" y="12054729"/>
            <a:ext cx="3576874" cy="4925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2920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Basic principle: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b="1" dirty="0"/>
              <a:t>Virtual patient</a:t>
            </a:r>
            <a:r>
              <a:rPr lang="en-US" sz="1695" dirty="0"/>
              <a:t> study</a:t>
            </a:r>
          </a:p>
          <a:p>
            <a:pPr lvl="1">
              <a:defRPr/>
            </a:pPr>
            <a:endParaRPr lang="en-US" sz="1695" dirty="0"/>
          </a:p>
          <a:p>
            <a:pPr marL="322920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Main workflow: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“Virtual patients” are </a:t>
            </a:r>
            <a:r>
              <a:rPr lang="en-US" sz="1695" b="1" dirty="0"/>
              <a:t>randomly</a:t>
            </a:r>
            <a:r>
              <a:rPr lang="en-US" sz="1695" dirty="0"/>
              <a:t> assigned or can be constrained by the teacher to a specific one (e.g. </a:t>
            </a:r>
            <a:r>
              <a:rPr lang="en-US" sz="1695" b="1" dirty="0"/>
              <a:t>collaborative group work</a:t>
            </a:r>
            <a:r>
              <a:rPr lang="en-US" sz="1695" dirty="0"/>
              <a:t>)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Carefully read the patient presentation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Establish </a:t>
            </a:r>
            <a:r>
              <a:rPr lang="en-US" sz="1695" b="1" dirty="0"/>
              <a:t>diagnosis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Propose </a:t>
            </a:r>
            <a:r>
              <a:rPr lang="en-US" sz="1695" b="1" dirty="0"/>
              <a:t>treatments</a:t>
            </a:r>
          </a:p>
          <a:p>
            <a:pPr lvl="1">
              <a:defRPr/>
            </a:pPr>
            <a:endParaRPr lang="en-US" sz="1695" dirty="0"/>
          </a:p>
          <a:p>
            <a:pPr marL="322920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Easily </a:t>
            </a:r>
            <a:r>
              <a:rPr lang="en-US" sz="1695" b="1" dirty="0"/>
              <a:t>extendable</a:t>
            </a:r>
            <a:r>
              <a:rPr lang="en-US" sz="1695" dirty="0"/>
              <a:t>: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Possibility for the teacher to add a new virtual patient case</a:t>
            </a:r>
          </a:p>
          <a:p>
            <a:endParaRPr lang="fr-FR" sz="898" dirty="0"/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1575638B-B10A-2D4E-9C94-E7B7F35A2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542" y="4334506"/>
            <a:ext cx="6458480" cy="540897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8B2CB59-1154-BB4B-A676-F1EF16F3AFC6}"/>
              </a:ext>
            </a:extLst>
          </p:cNvPr>
          <p:cNvSpPr/>
          <p:nvPr/>
        </p:nvSpPr>
        <p:spPr>
          <a:xfrm>
            <a:off x="1741820" y="5165735"/>
            <a:ext cx="2914319" cy="3074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706"/>
              </a:spcAft>
              <a:defRPr/>
            </a:pPr>
            <a:r>
              <a:rPr lang="en-US" sz="1695" b="1" dirty="0"/>
              <a:t>To develop an interactive and participatory web-based eLearning tool </a:t>
            </a:r>
            <a:r>
              <a:rPr lang="en-US" sz="1695" dirty="0"/>
              <a:t>allowing students to simulate physiologic function as well as pathologic changes in the control of Ca-P homeostasis, and thereby consolidate information conveyed in the lecture.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932869C-3999-BF4A-9563-6FCCC9B85463}"/>
              </a:ext>
            </a:extLst>
          </p:cNvPr>
          <p:cNvSpPr txBox="1"/>
          <p:nvPr/>
        </p:nvSpPr>
        <p:spPr>
          <a:xfrm>
            <a:off x="2046667" y="10660427"/>
            <a:ext cx="2649770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/>
              <a:t>App </a:t>
            </a:r>
            <a:r>
              <a:rPr lang="fr-FR" sz="3390" b="1" dirty="0" err="1"/>
              <a:t>Features</a:t>
            </a:r>
            <a:endParaRPr lang="fr-FR" sz="2825" b="1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7498AB6-7D2A-2541-824A-23370973CC92}"/>
              </a:ext>
            </a:extLst>
          </p:cNvPr>
          <p:cNvSpPr txBox="1"/>
          <p:nvPr/>
        </p:nvSpPr>
        <p:spPr>
          <a:xfrm>
            <a:off x="26135657" y="3192650"/>
            <a:ext cx="2649770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 err="1"/>
              <a:t>Hosting</a:t>
            </a:r>
            <a:endParaRPr lang="fr-FR" sz="2825" b="1" dirty="0"/>
          </a:p>
        </p:txBody>
      </p:sp>
      <p:pic>
        <p:nvPicPr>
          <p:cNvPr id="43" name="Image 4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EFFB9CE-4803-A044-821E-B3265D5210AC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6545" t="11092" r="81161" b="84868"/>
          <a:stretch/>
        </p:blipFill>
        <p:spPr>
          <a:xfrm>
            <a:off x="23095661" y="4253475"/>
            <a:ext cx="3358204" cy="64210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62062A1-B02D-9642-A4BF-B34AA708624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44439" y="3692424"/>
            <a:ext cx="2488203" cy="2488203"/>
          </a:xfrm>
          <a:prstGeom prst="rect">
            <a:avLst/>
          </a:prstGeom>
        </p:spPr>
      </p:pic>
      <p:pic>
        <p:nvPicPr>
          <p:cNvPr id="45" name="Graphique 44">
            <a:extLst>
              <a:ext uri="{FF2B5EF4-FFF2-40B4-BE49-F238E27FC236}">
                <a16:creationId xmlns:a16="http://schemas.microsoft.com/office/drawing/2014/main" id="{C6FE96BF-E06D-AD48-B002-E58E159349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552713" y="15214701"/>
            <a:ext cx="2103120" cy="241554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2E16035-53FE-F54C-A0AC-0E30BC192CE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7181" y="6050567"/>
            <a:ext cx="643660" cy="64366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8DC4C97-5CB0-D243-B20E-C66870AA5E6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69323" y="6022486"/>
            <a:ext cx="715057" cy="711482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7ABBA245-81DD-B049-B6BB-9ACA8D1581A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6200000">
            <a:off x="13233830" y="2892794"/>
            <a:ext cx="4196080" cy="5557520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A676E3AE-082C-1D4E-9565-07A5B7353291}"/>
              </a:ext>
            </a:extLst>
          </p:cNvPr>
          <p:cNvGrpSpPr>
            <a:grpSpLocks noChangeAspect="1"/>
          </p:cNvGrpSpPr>
          <p:nvPr/>
        </p:nvGrpSpPr>
        <p:grpSpPr>
          <a:xfrm>
            <a:off x="13841772" y="4580530"/>
            <a:ext cx="2939325" cy="1997123"/>
            <a:chOff x="119607" y="760627"/>
            <a:chExt cx="3650933" cy="2313213"/>
          </a:xfrm>
        </p:grpSpPr>
        <p:pic>
          <p:nvPicPr>
            <p:cNvPr id="53" name="Graphique 52">
              <a:extLst>
                <a:ext uri="{FF2B5EF4-FFF2-40B4-BE49-F238E27FC236}">
                  <a16:creationId xmlns:a16="http://schemas.microsoft.com/office/drawing/2014/main" id="{D5F7EE24-31AC-084D-B8D0-2E6B9B6D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9607" y="760627"/>
              <a:ext cx="2848086" cy="2313213"/>
            </a:xfrm>
            <a:prstGeom prst="rect">
              <a:avLst/>
            </a:prstGeom>
          </p:spPr>
        </p:pic>
        <p:pic>
          <p:nvPicPr>
            <p:cNvPr id="54" name="Graphique 53">
              <a:extLst>
                <a:ext uri="{FF2B5EF4-FFF2-40B4-BE49-F238E27FC236}">
                  <a16:creationId xmlns:a16="http://schemas.microsoft.com/office/drawing/2014/main" id="{1C8C180E-3C56-844C-A478-52227C1E8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958474" y="760627"/>
              <a:ext cx="812066" cy="941761"/>
            </a:xfrm>
            <a:prstGeom prst="rect">
              <a:avLst/>
            </a:prstGeom>
          </p:spPr>
        </p:pic>
      </p:grpSp>
      <p:pic>
        <p:nvPicPr>
          <p:cNvPr id="55" name="Graphique 54">
            <a:extLst>
              <a:ext uri="{FF2B5EF4-FFF2-40B4-BE49-F238E27FC236}">
                <a16:creationId xmlns:a16="http://schemas.microsoft.com/office/drawing/2014/main" id="{713FC2A2-CBB0-654B-84E3-0F8C4089E276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 r="46941"/>
          <a:stretch/>
        </p:blipFill>
        <p:spPr>
          <a:xfrm>
            <a:off x="13691939" y="3782966"/>
            <a:ext cx="3358466" cy="10668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F723CDA-5873-064F-A03C-31A62FD3E219}"/>
              </a:ext>
            </a:extLst>
          </p:cNvPr>
          <p:cNvSpPr/>
          <p:nvPr/>
        </p:nvSpPr>
        <p:spPr>
          <a:xfrm>
            <a:off x="13142806" y="6562479"/>
            <a:ext cx="4189171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706"/>
              </a:spcAft>
              <a:defRPr/>
            </a:pPr>
            <a:r>
              <a:rPr lang="en-US" sz="1695" b="1" dirty="0" err="1"/>
              <a:t>RinteRface</a:t>
            </a:r>
            <a:r>
              <a:rPr lang="en-US" sz="1695" b="1" dirty="0"/>
              <a:t> provides a set of novel HTML templates to develop </a:t>
            </a:r>
            <a:r>
              <a:rPr lang="en-US" sz="1695" b="1" dirty="0" err="1"/>
              <a:t>outsanding</a:t>
            </a:r>
            <a:r>
              <a:rPr lang="en-US" sz="1695" b="1" dirty="0"/>
              <a:t> modern dashboards.</a:t>
            </a:r>
            <a:endParaRPr lang="en-US" sz="1695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82EEBA5-5350-134E-8DA3-19448C0B061D}"/>
              </a:ext>
            </a:extLst>
          </p:cNvPr>
          <p:cNvSpPr txBox="1"/>
          <p:nvPr/>
        </p:nvSpPr>
        <p:spPr>
          <a:xfrm>
            <a:off x="13205010" y="2905167"/>
            <a:ext cx="4826958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 err="1"/>
              <a:t>Novel</a:t>
            </a:r>
            <a:r>
              <a:rPr lang="fr-FR" sz="3390" b="1" dirty="0"/>
              <a:t> </a:t>
            </a:r>
            <a:r>
              <a:rPr lang="fr-FR" sz="3390" b="1" dirty="0" err="1"/>
              <a:t>Shiny</a:t>
            </a:r>
            <a:r>
              <a:rPr lang="fr-FR" sz="3390" b="1" dirty="0"/>
              <a:t> </a:t>
            </a:r>
            <a:r>
              <a:rPr lang="fr-FR" sz="3390" b="1" dirty="0" err="1"/>
              <a:t>templates</a:t>
            </a:r>
            <a:endParaRPr lang="fr-FR" sz="2825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9FEC412-46D1-794D-8EB5-D193D645B64D}"/>
              </a:ext>
            </a:extLst>
          </p:cNvPr>
          <p:cNvSpPr txBox="1"/>
          <p:nvPr/>
        </p:nvSpPr>
        <p:spPr>
          <a:xfrm>
            <a:off x="25009953" y="12703521"/>
            <a:ext cx="1940621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/>
              <a:t>Outlook</a:t>
            </a:r>
            <a:endParaRPr lang="fr-FR" sz="2825" b="1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784B5-35CA-964D-94C9-15094331C518}"/>
              </a:ext>
            </a:extLst>
          </p:cNvPr>
          <p:cNvSpPr/>
          <p:nvPr/>
        </p:nvSpPr>
        <p:spPr>
          <a:xfrm>
            <a:off x="24121613" y="14077805"/>
            <a:ext cx="3500887" cy="5082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706"/>
              </a:spcAft>
              <a:defRPr/>
            </a:pPr>
            <a:r>
              <a:rPr lang="en-US" sz="1695" b="1" dirty="0"/>
              <a:t>This new tool is a first step toward:</a:t>
            </a:r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r>
              <a:rPr lang="en-US" sz="1695" b="1" dirty="0"/>
              <a:t>Including more biological mechanisms</a:t>
            </a:r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r>
              <a:rPr lang="en-US" sz="1695" b="1" dirty="0"/>
              <a:t>Developing more templates for shiny that can scale on all platforms (desktop, tablets, …)</a:t>
            </a:r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r>
              <a:rPr lang="en-US" sz="1695" b="1" dirty="0"/>
              <a:t>Providing predictive apps to assist patients</a:t>
            </a:r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r>
              <a:rPr lang="en-US" sz="1695" b="1"/>
              <a:t>TO FINISH</a:t>
            </a:r>
            <a:endParaRPr lang="en-US" sz="1695" b="1" dirty="0"/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endParaRPr lang="en-US" sz="1695" b="1" dirty="0"/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endParaRPr lang="en-US" sz="1695" b="1" dirty="0"/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endParaRPr lang="en-US" sz="1695" b="1" dirty="0"/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endParaRPr lang="en-US" sz="1695" b="1" dirty="0"/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endParaRPr lang="en-US" sz="1695" dirty="0"/>
          </a:p>
        </p:txBody>
      </p:sp>
    </p:spTree>
    <p:extLst>
      <p:ext uri="{BB962C8B-B14F-4D97-AF65-F5344CB8AC3E}">
        <p14:creationId xmlns:p14="http://schemas.microsoft.com/office/powerpoint/2010/main" val="1487634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</TotalTime>
  <Words>198</Words>
  <Application>Microsoft Macintosh PowerPoint</Application>
  <PresentationFormat>Personnalisé</PresentationFormat>
  <Paragraphs>33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david Granjon</dc:creator>
  <cp:lastModifiedBy>david Granjon</cp:lastModifiedBy>
  <cp:revision>56</cp:revision>
  <dcterms:created xsi:type="dcterms:W3CDTF">2019-06-14T05:46:07Z</dcterms:created>
  <dcterms:modified xsi:type="dcterms:W3CDTF">2019-06-25T07:09:00Z</dcterms:modified>
</cp:coreProperties>
</file>